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Open Sans" panose="020B0604020202020204" charset="0"/>
      <p:regular r:id="rId11"/>
      <p:bold r:id="rId12"/>
      <p:italic r:id="rId13"/>
      <p:boldItalic r:id="rId14"/>
    </p:embeddedFont>
    <p:embeddedFont>
      <p:font typeface="Economica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5"/>
  </p:normalViewPr>
  <p:slideViewPr>
    <p:cSldViewPr snapToGrid="0">
      <p:cViewPr varScale="1">
        <p:scale>
          <a:sx n="79" d="100"/>
          <a:sy n="79" d="100"/>
        </p:scale>
        <p:origin x="-78" y="-11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619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4438e72bbb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4438e72bbb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438e72bbb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438e72bbb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438e72bbb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438e72bbb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438e72bbb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438e72bbb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438e72bbb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438e72bbb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438e72bbb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438e72bbb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438e72bbb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4438e72bbb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438e72bbb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4438e72bbb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jpg"/><Relationship Id="rId7" Type="http://schemas.openxmlformats.org/officeDocument/2006/relationships/image" Target="../media/image16.jpeg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179530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Analoger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 Stadtrundgang</a:t>
            </a:r>
            <a:endParaRPr dirty="0"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3044699" y="351885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Gegen Vergessen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Für Demokratie</a:t>
            </a:r>
            <a:endParaRPr dirty="0"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247" y="3870938"/>
            <a:ext cx="1090612" cy="1090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">
            <a:off x="6758249" y="3931915"/>
            <a:ext cx="2227597" cy="10296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04C2DDA6-41CC-C242-B53D-7BDE5D9FE7A2}"/>
              </a:ext>
            </a:extLst>
          </p:cNvPr>
          <p:cNvSpPr txBox="1"/>
          <p:nvPr/>
        </p:nvSpPr>
        <p:spPr>
          <a:xfrm>
            <a:off x="2709148" y="2750567"/>
            <a:ext cx="372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2100"/>
            </a:pPr>
            <a:r>
              <a:rPr lang="de-DE" sz="1800" b="1">
                <a:solidFill>
                  <a:schemeClr val="dk1"/>
                </a:solidFill>
                <a:latin typeface="Economica"/>
                <a:sym typeface="Economica"/>
              </a:rPr>
              <a:t>Auf </a:t>
            </a:r>
            <a:r>
              <a:rPr lang="de-DE" sz="1800" b="1" dirty="0">
                <a:solidFill>
                  <a:schemeClr val="dk1"/>
                </a:solidFill>
                <a:latin typeface="Economica"/>
                <a:sym typeface="Economica"/>
              </a:rPr>
              <a:t>den Spuren jüdischen Lebens </a:t>
            </a:r>
            <a:r>
              <a:rPr lang="de-DE" sz="1800" b="1">
                <a:solidFill>
                  <a:schemeClr val="dk1"/>
                </a:solidFill>
                <a:latin typeface="Economica"/>
                <a:sym typeface="Economica"/>
              </a:rPr>
              <a:t>in Darmstadt</a:t>
            </a:r>
            <a:endParaRPr lang="de-DE" sz="1800" b="1" dirty="0">
              <a:solidFill>
                <a:schemeClr val="dk1"/>
              </a:solidFill>
              <a:latin typeface="Economica"/>
              <a:sym typeface="Economica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2C1138E8-DC2D-2647-BABF-9544B2C13B01}"/>
              </a:ext>
            </a:extLst>
          </p:cNvPr>
          <p:cNvSpPr txBox="1"/>
          <p:nvPr/>
        </p:nvSpPr>
        <p:spPr>
          <a:xfrm>
            <a:off x="3543511" y="3225338"/>
            <a:ext cx="2056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2100"/>
            </a:pPr>
            <a:r>
              <a:rPr lang="de-DE" b="1" dirty="0">
                <a:solidFill>
                  <a:schemeClr val="dk1"/>
                </a:solidFill>
                <a:latin typeface="Economica"/>
                <a:sym typeface="Economica"/>
              </a:rPr>
              <a:t>„Entdecken, was uns verbindet“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4572000" y="-11025"/>
            <a:ext cx="4572000" cy="65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2241450" y="3676350"/>
            <a:ext cx="46611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/>
              <a:t>Unsere Arbeit</a:t>
            </a:r>
            <a:endParaRPr sz="3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l="15096" r="13321"/>
          <a:stretch/>
        </p:blipFill>
        <p:spPr>
          <a:xfrm>
            <a:off x="548875" y="263502"/>
            <a:ext cx="4817665" cy="311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4950" y="92375"/>
            <a:ext cx="2461275" cy="32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7" t="2288" r="12440" b="19098"/>
          <a:stretch/>
        </p:blipFill>
        <p:spPr>
          <a:xfrm>
            <a:off x="548875" y="263502"/>
            <a:ext cx="4817666" cy="3110573"/>
          </a:xfrm>
          <a:prstGeom prst="rect">
            <a:avLst/>
          </a:prstGeom>
        </p:spPr>
      </p:pic>
      <p:pic>
        <p:nvPicPr>
          <p:cNvPr id="11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247" y="3870938"/>
            <a:ext cx="1090612" cy="109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4572000" y="-11025"/>
            <a:ext cx="4572000" cy="65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2241450" y="3637375"/>
            <a:ext cx="46611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/>
              <a:t>Unsere Umsetzung</a:t>
            </a:r>
            <a:endParaRPr sz="3600" b="1"/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11723"/>
          <a:stretch/>
        </p:blipFill>
        <p:spPr>
          <a:xfrm rot="5400000">
            <a:off x="872925" y="-113839"/>
            <a:ext cx="3085099" cy="395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l="5389" t="2759" r="5389" b="2749"/>
          <a:stretch/>
        </p:blipFill>
        <p:spPr>
          <a:xfrm>
            <a:off x="3523300" y="1246750"/>
            <a:ext cx="1425524" cy="21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225" y="380788"/>
            <a:ext cx="3957000" cy="296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247" y="3870938"/>
            <a:ext cx="1090612" cy="109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2241450" y="3519000"/>
            <a:ext cx="46611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/>
              <a:t>Unsere Ergebnisse</a:t>
            </a:r>
            <a:endParaRPr sz="3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25343" cy="32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427" y="152400"/>
            <a:ext cx="4285601" cy="32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247" y="3870938"/>
            <a:ext cx="1090612" cy="109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ctrTitle"/>
          </p:nvPr>
        </p:nvSpPr>
        <p:spPr>
          <a:xfrm>
            <a:off x="3044700" y="1179530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Digitaler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 Stadtrundgang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1"/>
          </p:nvPr>
        </p:nvSpPr>
        <p:spPr>
          <a:xfrm>
            <a:off x="3044700" y="3481976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Gegen Vergessen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Für Demokratie</a:t>
            </a:r>
            <a:endParaRPr dirty="0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">
            <a:off x="6782075" y="4220255"/>
            <a:ext cx="2203772" cy="7412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2516863" y="2680433"/>
            <a:ext cx="4037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100"/>
            </a:pPr>
            <a:r>
              <a:rPr lang="de-DE" sz="1800" b="1" dirty="0">
                <a:solidFill>
                  <a:schemeClr val="dk1"/>
                </a:solidFill>
                <a:latin typeface="Economica"/>
                <a:sym typeface="Economica"/>
              </a:rPr>
              <a:t>Auf den Spuren jüdischen Lebens in Darmstadt</a:t>
            </a:r>
          </a:p>
        </p:txBody>
      </p:sp>
      <p:pic>
        <p:nvPicPr>
          <p:cNvPr id="8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47" y="3870938"/>
            <a:ext cx="1090612" cy="10906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6A0587F9-E239-3E4F-B16A-C8EDBD8D28C8}"/>
              </a:ext>
            </a:extLst>
          </p:cNvPr>
          <p:cNvSpPr txBox="1"/>
          <p:nvPr/>
        </p:nvSpPr>
        <p:spPr>
          <a:xfrm>
            <a:off x="3544314" y="3220366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dk1"/>
                </a:solidFill>
                <a:latin typeface="Economica"/>
                <a:sym typeface="Economica"/>
              </a:rPr>
              <a:t>„Entdecken, was uns verbindet“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50" y="102125"/>
            <a:ext cx="3401676" cy="288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4979"/>
          <a:stretch/>
        </p:blipFill>
        <p:spPr>
          <a:xfrm>
            <a:off x="4366725" y="67825"/>
            <a:ext cx="4286750" cy="288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2159400" y="3496675"/>
            <a:ext cx="48252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/>
              <a:t>Idee und Zielgruppen</a:t>
            </a:r>
            <a:endParaRPr sz="3600" b="1"/>
          </a:p>
        </p:txBody>
      </p:sp>
      <p:pic>
        <p:nvPicPr>
          <p:cNvPr id="6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247" y="3870938"/>
            <a:ext cx="1090612" cy="109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1616775" y="263375"/>
            <a:ext cx="4851300" cy="31107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1510775" y="175925"/>
            <a:ext cx="5085000" cy="4532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9"/>
          <p:cNvSpPr/>
          <p:nvPr/>
        </p:nvSpPr>
        <p:spPr>
          <a:xfrm>
            <a:off x="1627550" y="393725"/>
            <a:ext cx="4851300" cy="31107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l="13400" t="11237" r="23058"/>
          <a:stretch/>
        </p:blipFill>
        <p:spPr>
          <a:xfrm>
            <a:off x="1627563" y="393725"/>
            <a:ext cx="4851427" cy="311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7179150" y="393725"/>
            <a:ext cx="48252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Karte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9" name="Google Shape;119;p19"/>
          <p:cNvCxnSpPr>
            <a:endCxn id="118" idx="1"/>
          </p:cNvCxnSpPr>
          <p:nvPr/>
        </p:nvCxnSpPr>
        <p:spPr>
          <a:xfrm rot="10800000" flipH="1">
            <a:off x="5004150" y="675125"/>
            <a:ext cx="2175000" cy="456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19"/>
          <p:cNvSpPr/>
          <p:nvPr/>
        </p:nvSpPr>
        <p:spPr>
          <a:xfrm>
            <a:off x="1640675" y="3703175"/>
            <a:ext cx="4851300" cy="8121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1637349" y="3634775"/>
            <a:ext cx="4958425" cy="107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de" sz="1800" b="1" dirty="0"/>
              <a:t>Synagogen + Gedenkorte + Museum/Archiv </a:t>
            </a:r>
          </a:p>
          <a:p>
            <a:pPr lvl="0"/>
            <a:r>
              <a:rPr lang="de" sz="1800" b="1" dirty="0"/>
              <a:t>Stolpersteine + Biografien + Spurensuche	</a:t>
            </a:r>
          </a:p>
          <a:p>
            <a:pPr lvl="0"/>
            <a:r>
              <a:rPr lang="de" sz="1800" b="1" dirty="0"/>
              <a:t>Jüdisches Leben damals und heute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cxnSp>
        <p:nvCxnSpPr>
          <p:cNvPr id="122" name="Google Shape;122;p19"/>
          <p:cNvCxnSpPr/>
          <p:nvPr/>
        </p:nvCxnSpPr>
        <p:spPr>
          <a:xfrm rot="10800000" flipH="1">
            <a:off x="6242750" y="3847325"/>
            <a:ext cx="869400" cy="377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9"/>
          <p:cNvSpPr txBox="1"/>
          <p:nvPr/>
        </p:nvSpPr>
        <p:spPr>
          <a:xfrm>
            <a:off x="7179150" y="3374075"/>
            <a:ext cx="47250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Themen-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auswahl</a:t>
            </a:r>
            <a:endParaRPr sz="2400"/>
          </a:p>
        </p:txBody>
      </p:sp>
      <p:cxnSp>
        <p:nvCxnSpPr>
          <p:cNvPr id="124" name="Google Shape;124;p19"/>
          <p:cNvCxnSpPr>
            <a:endCxn id="125" idx="1"/>
          </p:cNvCxnSpPr>
          <p:nvPr/>
        </p:nvCxnSpPr>
        <p:spPr>
          <a:xfrm rot="10800000" flipH="1">
            <a:off x="4807125" y="2105050"/>
            <a:ext cx="1904400" cy="11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19"/>
          <p:cNvSpPr txBox="1"/>
          <p:nvPr/>
        </p:nvSpPr>
        <p:spPr>
          <a:xfrm>
            <a:off x="6711525" y="1829350"/>
            <a:ext cx="27060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/>
              <a:t>Neue Synagoge,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dirty="0"/>
              <a:t>Jüdisches Museum</a:t>
            </a:r>
            <a:endParaRPr sz="2000" dirty="0"/>
          </a:p>
        </p:txBody>
      </p:sp>
      <p:pic>
        <p:nvPicPr>
          <p:cNvPr id="15" name="Google Shape;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247" y="3870938"/>
            <a:ext cx="1090612" cy="109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/>
        </p:nvSpPr>
        <p:spPr>
          <a:xfrm>
            <a:off x="2165250" y="-54625"/>
            <a:ext cx="4661100" cy="5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b="1"/>
              <a:t>Unsere Partner</a:t>
            </a:r>
            <a:endParaRPr sz="3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">
            <a:off x="3750838" y="3276462"/>
            <a:ext cx="2685093" cy="90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9280" y="4179673"/>
            <a:ext cx="3408139" cy="76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465" y="2047677"/>
            <a:ext cx="2053500" cy="89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238" y="3301299"/>
            <a:ext cx="1907425" cy="7425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SGVFD LOgo.jpeg">
            <a:extLst>
              <a:ext uri="{FF2B5EF4-FFF2-40B4-BE49-F238E27FC236}">
                <a16:creationId xmlns:a16="http://schemas.microsoft.com/office/drawing/2014/main" xmlns="" id="{7A25679F-3612-CC43-9160-408FA1F20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AutoShape 4" descr="SGVFD LOgo.jpeg">
            <a:extLst>
              <a:ext uri="{FF2B5EF4-FFF2-40B4-BE49-F238E27FC236}">
                <a16:creationId xmlns:a16="http://schemas.microsoft.com/office/drawing/2014/main" xmlns="" id="{43412A24-C55B-DC44-8072-480B21EE1D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581CA50-BC78-9948-813A-A65B36AB1C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61" t="8357" r="18562" b="13599"/>
          <a:stretch/>
        </p:blipFill>
        <p:spPr>
          <a:xfrm>
            <a:off x="7696006" y="3672568"/>
            <a:ext cx="1560546" cy="1363790"/>
          </a:xfrm>
          <a:prstGeom prst="rect">
            <a:avLst/>
          </a:prstGeom>
        </p:spPr>
      </p:pic>
      <p:sp>
        <p:nvSpPr>
          <p:cNvPr id="9" name="AutoShape 6" descr="DKR_Logo_Quer - schwanke.jpg">
            <a:extLst>
              <a:ext uri="{FF2B5EF4-FFF2-40B4-BE49-F238E27FC236}">
                <a16:creationId xmlns:a16="http://schemas.microsoft.com/office/drawing/2014/main" xmlns="" id="{3C309F58-781B-0848-A711-3A4C533E63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724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090B6857-293E-0B46-8E1C-D6EFE10EF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7248" y="1940043"/>
            <a:ext cx="3541386" cy="94253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C58C7E23-0496-EF41-98FA-9C2D281469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4930" y="1777160"/>
            <a:ext cx="2288454" cy="15117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92E55C7C-344E-2142-87D3-A6DF5C66BF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160" y="593719"/>
            <a:ext cx="5071573" cy="1502689"/>
          </a:xfrm>
          <a:prstGeom prst="rect">
            <a:avLst/>
          </a:prstGeom>
        </p:spPr>
      </p:pic>
      <p:pic>
        <p:nvPicPr>
          <p:cNvPr id="16" name="Google Shape;64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54297" y="3734439"/>
            <a:ext cx="1041709" cy="1041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45" y="880875"/>
            <a:ext cx="3231586" cy="7473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Office PowerPoint</Application>
  <PresentationFormat>Bildschirmpräsentation (16:9)</PresentationFormat>
  <Paragraphs>25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Open Sans</vt:lpstr>
      <vt:lpstr>Economica</vt:lpstr>
      <vt:lpstr>Luxe</vt:lpstr>
      <vt:lpstr>Analoger   Stadtrundgang</vt:lpstr>
      <vt:lpstr>PowerPoint-Präsentation</vt:lpstr>
      <vt:lpstr>PowerPoint-Präsentation</vt:lpstr>
      <vt:lpstr>PowerPoint-Präsentation</vt:lpstr>
      <vt:lpstr>Digitaler  Stadtrundgang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Analoger   Stadtrundgang</dc:title>
  <dc:creator>Christian</dc:creator>
  <cp:lastModifiedBy>Janosch Ott</cp:lastModifiedBy>
  <cp:revision>17</cp:revision>
  <dcterms:modified xsi:type="dcterms:W3CDTF">2018-11-25T14:53:14Z</dcterms:modified>
  <cp:contentStatus>Endgültig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